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audio2.wav" ContentType="audio/wav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75" r:id="rId2"/>
    <p:sldId id="256" r:id="rId3"/>
    <p:sldId id="280" r:id="rId4"/>
    <p:sldId id="263" r:id="rId5"/>
    <p:sldId id="258" r:id="rId6"/>
    <p:sldId id="265" r:id="rId7"/>
    <p:sldId id="269" r:id="rId8"/>
    <p:sldId id="272" r:id="rId9"/>
    <p:sldId id="278" r:id="rId10"/>
    <p:sldId id="277" r:id="rId11"/>
    <p:sldId id="281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FF3399"/>
    <a:srgbClr val="FF33A8"/>
    <a:srgbClr val="FF47B0"/>
    <a:srgbClr val="FF1199"/>
    <a:srgbClr val="FF61BB"/>
    <a:srgbClr val="FF61BF"/>
    <a:srgbClr val="FF61E1"/>
    <a:srgbClr val="FA66C5"/>
    <a:srgbClr val="F56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810" y="3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D9D8E8-F362-4F71-B5CB-2100A32796AE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B8906D-39FD-45BF-A5F0-5B6B3EBFC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972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141370-421B-4888-8325-3859EDB7093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073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CDC8-55E8-4F33-AEED-9B05BC6BE018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A130D-EBA2-43EE-BB35-F905A346DF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471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CDC8-55E8-4F33-AEED-9B05BC6BE018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A130D-EBA2-43EE-BB35-F905A346DF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742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CDC8-55E8-4F33-AEED-9B05BC6BE018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A130D-EBA2-43EE-BB35-F905A346DF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697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CDC8-55E8-4F33-AEED-9B05BC6BE018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A130D-EBA2-43EE-BB35-F905A346DF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082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CDC8-55E8-4F33-AEED-9B05BC6BE018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A130D-EBA2-43EE-BB35-F905A346DF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759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CDC8-55E8-4F33-AEED-9B05BC6BE018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A130D-EBA2-43EE-BB35-F905A346DF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381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CDC8-55E8-4F33-AEED-9B05BC6BE018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A130D-EBA2-43EE-BB35-F905A346DF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09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CDC8-55E8-4F33-AEED-9B05BC6BE018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A130D-EBA2-43EE-BB35-F905A346DF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978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CDC8-55E8-4F33-AEED-9B05BC6BE018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A130D-EBA2-43EE-BB35-F905A346DF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334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CDC8-55E8-4F33-AEED-9B05BC6BE018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A130D-EBA2-43EE-BB35-F905A346DF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979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CDC8-55E8-4F33-AEED-9B05BC6BE018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A130D-EBA2-43EE-BB35-F905A346DF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963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ACCDC8-55E8-4F33-AEED-9B05BC6BE018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A130D-EBA2-43EE-BB35-F905A346DF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87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gif"/><Relationship Id="rId5" Type="http://schemas.openxmlformats.org/officeDocument/2006/relationships/image" Target="../media/image2.gif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5.pn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3.jpg"/><Relationship Id="rId5" Type="http://schemas.openxmlformats.org/officeDocument/2006/relationships/audio" Target="../media/audio3.wav"/><Relationship Id="rId4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audio" Target="../media/audio3.wav"/><Relationship Id="rId7" Type="http://schemas.openxmlformats.org/officeDocument/2006/relationships/image" Target="../media/image2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jpg"/><Relationship Id="rId9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2" y="0"/>
            <a:ext cx="9144000" cy="6858000"/>
          </a:xfrm>
        </p:spPr>
      </p:pic>
      <p:pic>
        <p:nvPicPr>
          <p:cNvPr id="7" name="Picture 27" descr="Butterfly-02-jun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530" y="4267200"/>
            <a:ext cx="8667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6" descr="Butterfly-03-jun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26523">
            <a:off x="298939" y="2580596"/>
            <a:ext cx="854264" cy="854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5" descr="Butterfly-01-june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136" y="4916905"/>
            <a:ext cx="729945" cy="681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5" descr="Butterfly-01-june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5867400"/>
            <a:ext cx="9144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6" descr="Butterfly-03-jun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26523">
            <a:off x="3053564" y="5491964"/>
            <a:ext cx="993009" cy="993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724823" y="1600200"/>
            <a:ext cx="8038177" cy="17526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Lĩnh vực phát triển ngôn ngữ</a:t>
            </a:r>
            <a:endParaRPr lang="en-US" sz="4400" b="1" cap="none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19200" y="2362200"/>
            <a:ext cx="6688049" cy="2893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 đề: </a:t>
            </a:r>
            <a:r>
              <a:rPr lang="vi-V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Thế giới thực vật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Đề tài: Làm quen với chữ cái </a:t>
            </a:r>
            <a:r>
              <a:rPr lang="en-US" sz="3600" b="1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h,k</a:t>
            </a:r>
          </a:p>
          <a:p>
            <a:pPr>
              <a:lnSpc>
                <a:spcPct val="150000"/>
              </a:lnSpc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Giáo viên: Vũ Thị Quỳnh</a:t>
            </a:r>
          </a:p>
          <a:p>
            <a:pPr algn="ctr"/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Tieng-coi-xe-cuu-hoa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833999" y="470484"/>
            <a:ext cx="813983" cy="813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256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9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 descr="hinh-nen-powerpoint-cam-on-cuoi-slide-7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3" name="[Nhạc Thiếu Nhi] Đi Dạo - Tốp Ca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180122" y="685800"/>
            <a:ext cx="9906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040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42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6391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4F8B3E3-5968-CDCD-9C11-AB7EE295FA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" y="168409"/>
            <a:ext cx="7696200" cy="417438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A0928D6-D6F0-26C6-8018-4A1202932D0B}"/>
              </a:ext>
            </a:extLst>
          </p:cNvPr>
          <p:cNvSpPr/>
          <p:nvPr/>
        </p:nvSpPr>
        <p:spPr>
          <a:xfrm>
            <a:off x="3155415" y="4564706"/>
            <a:ext cx="300340" cy="544746"/>
          </a:xfrm>
          <a:prstGeom prst="rect">
            <a:avLst/>
          </a:prstGeom>
          <a:solidFill>
            <a:schemeClr val="accent6">
              <a:lumMod val="20000"/>
              <a:lumOff val="80000"/>
              <a:alpha val="76000"/>
            </a:schemeClr>
          </a:solidFill>
          <a:ln>
            <a:noFill/>
            <a:prstDash val="lgDash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0000"/>
                </a:solidFill>
                <a:latin typeface=".VnAvant" panose="020B7200000000000000" pitchFamily="34" charset="0"/>
              </a:rPr>
              <a:t>h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5DAAADD-1845-199F-B012-AD3C26846DA0}"/>
              </a:ext>
            </a:extLst>
          </p:cNvPr>
          <p:cNvSpPr/>
          <p:nvPr/>
        </p:nvSpPr>
        <p:spPr>
          <a:xfrm>
            <a:off x="3574316" y="4537958"/>
            <a:ext cx="342896" cy="571494"/>
          </a:xfrm>
          <a:prstGeom prst="rect">
            <a:avLst/>
          </a:prstGeom>
          <a:solidFill>
            <a:schemeClr val="accent6">
              <a:lumMod val="20000"/>
              <a:lumOff val="80000"/>
              <a:alpha val="76000"/>
            </a:schemeClr>
          </a:solidFill>
          <a:ln>
            <a:noFill/>
            <a:prstDash val="lgDash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002060"/>
                </a:solidFill>
                <a:latin typeface=".VnAvant" panose="020B7200000000000000" pitchFamily="34" charset="0"/>
              </a:rPr>
              <a:t>o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D37D0C8-3483-CBDC-767F-8623EF1DDECD}"/>
              </a:ext>
            </a:extLst>
          </p:cNvPr>
          <p:cNvSpPr/>
          <p:nvPr/>
        </p:nvSpPr>
        <p:spPr>
          <a:xfrm>
            <a:off x="4064339" y="4550113"/>
            <a:ext cx="300341" cy="559339"/>
          </a:xfrm>
          <a:prstGeom prst="rect">
            <a:avLst/>
          </a:prstGeom>
          <a:solidFill>
            <a:schemeClr val="accent6">
              <a:lumMod val="20000"/>
              <a:lumOff val="80000"/>
              <a:alpha val="76000"/>
            </a:schemeClr>
          </a:solidFill>
          <a:ln>
            <a:noFill/>
            <a:prstDash val="lgDash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002060"/>
                </a:solidFill>
                <a:latin typeface=".VnAvant" panose="020B7200000000000000" pitchFamily="34" charset="0"/>
              </a:rPr>
              <a:t>a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42B6594-3BB2-0FD4-5131-77D277CEAAD0}"/>
              </a:ext>
            </a:extLst>
          </p:cNvPr>
          <p:cNvSpPr/>
          <p:nvPr/>
        </p:nvSpPr>
        <p:spPr>
          <a:xfrm>
            <a:off x="4787230" y="4564706"/>
            <a:ext cx="214010" cy="544746"/>
          </a:xfrm>
          <a:prstGeom prst="rect">
            <a:avLst/>
          </a:prstGeom>
          <a:solidFill>
            <a:schemeClr val="accent6">
              <a:lumMod val="20000"/>
              <a:lumOff val="80000"/>
              <a:alpha val="76000"/>
            </a:schemeClr>
          </a:solidFill>
          <a:ln>
            <a:noFill/>
            <a:prstDash val="lgDash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0000"/>
                </a:solidFill>
                <a:latin typeface=".VnAvant" panose="020B7200000000000000" pitchFamily="34" charset="0"/>
              </a:rPr>
              <a:t>h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B4F6440-2348-7055-A7C6-E5E079740416}"/>
              </a:ext>
            </a:extLst>
          </p:cNvPr>
          <p:cNvSpPr/>
          <p:nvPr/>
        </p:nvSpPr>
        <p:spPr>
          <a:xfrm>
            <a:off x="5614688" y="4637665"/>
            <a:ext cx="250478" cy="398828"/>
          </a:xfrm>
          <a:prstGeom prst="rect">
            <a:avLst/>
          </a:prstGeom>
          <a:solidFill>
            <a:schemeClr val="accent6">
              <a:lumMod val="20000"/>
              <a:lumOff val="80000"/>
              <a:alpha val="76000"/>
            </a:schemeClr>
          </a:solidFill>
          <a:ln>
            <a:noFill/>
            <a:prstDash val="lgDash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002060"/>
                </a:solidFill>
                <a:latin typeface=".VnAvant" panose="020B7200000000000000" pitchFamily="34" charset="0"/>
              </a:rPr>
              <a:t>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B43B427-D12F-646B-99C8-B1493D14680B}"/>
              </a:ext>
            </a:extLst>
          </p:cNvPr>
          <p:cNvSpPr/>
          <p:nvPr/>
        </p:nvSpPr>
        <p:spPr>
          <a:xfrm>
            <a:off x="6019800" y="4564706"/>
            <a:ext cx="342896" cy="544746"/>
          </a:xfrm>
          <a:prstGeom prst="rect">
            <a:avLst/>
          </a:prstGeom>
          <a:solidFill>
            <a:schemeClr val="accent6">
              <a:lumMod val="20000"/>
              <a:lumOff val="80000"/>
              <a:alpha val="76000"/>
            </a:schemeClr>
          </a:solidFill>
          <a:ln>
            <a:noFill/>
            <a:prstDash val="lgDash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002060"/>
                </a:solidFill>
                <a:latin typeface=".VnAvant" panose="020B7200000000000000" pitchFamily="34" charset="0"/>
              </a:rPr>
              <a:t>g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53E69ED-9449-FDD2-7138-126E5FE14EB5}"/>
              </a:ext>
            </a:extLst>
          </p:cNvPr>
          <p:cNvSpPr/>
          <p:nvPr/>
        </p:nvSpPr>
        <p:spPr>
          <a:xfrm flipH="1">
            <a:off x="5078751" y="4551332"/>
            <a:ext cx="381302" cy="544746"/>
          </a:xfrm>
          <a:prstGeom prst="rect">
            <a:avLst/>
          </a:prstGeom>
          <a:solidFill>
            <a:schemeClr val="accent6">
              <a:lumMod val="20000"/>
              <a:lumOff val="80000"/>
              <a:alpha val="76000"/>
            </a:schemeClr>
          </a:solidFill>
          <a:ln>
            <a:noFill/>
            <a:prstDash val="lgDash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002060"/>
                </a:solidFill>
                <a:latin typeface=".VnAvant" panose="020B7200000000000000" pitchFamily="34" charset="0"/>
              </a:rPr>
              <a:t>«</a:t>
            </a:r>
          </a:p>
        </p:txBody>
      </p:sp>
    </p:spTree>
    <p:extLst>
      <p:ext uri="{BB962C8B-B14F-4D97-AF65-F5344CB8AC3E}">
        <p14:creationId xmlns:p14="http://schemas.microsoft.com/office/powerpoint/2010/main" val="20008723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48148E-6 L 0.00313 0.1553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775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48148E-6 L 0.0019 0.1553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7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D0FB60-6B5F-ACC5-E8DC-2A5EC22294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F2D6894-2415-2AF9-22A5-6F345DFF0B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2400"/>
            <a:ext cx="9144000" cy="685800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8FC33A19-24F8-80A6-FE55-26DE31E93F48}"/>
              </a:ext>
            </a:extLst>
          </p:cNvPr>
          <p:cNvSpPr txBox="1"/>
          <p:nvPr/>
        </p:nvSpPr>
        <p:spPr>
          <a:xfrm>
            <a:off x="3459720" y="614330"/>
            <a:ext cx="2362200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4000" b="1">
                <a:solidFill>
                  <a:srgbClr val="FF0000"/>
                </a:solidFill>
                <a:latin typeface=".VnAvant" panose="020B7200000000000000" pitchFamily="34" charset="0"/>
              </a:rPr>
              <a:t>h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397CE26B-FC54-A5A6-615B-85810B5C4B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83" t="25981" r="55885" b="39575"/>
          <a:stretch/>
        </p:blipFill>
        <p:spPr>
          <a:xfrm>
            <a:off x="3459720" y="1524000"/>
            <a:ext cx="734524" cy="338677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193065D3-028A-66BD-8353-8511EDBC497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90" t="35297" r="36469" b="57070"/>
          <a:stretch/>
        </p:blipFill>
        <p:spPr>
          <a:xfrm>
            <a:off x="4094329" y="2326532"/>
            <a:ext cx="1664010" cy="109760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12B380C-4FA3-8E6A-B7E5-53B6EFF86BE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04" t="41920" r="36623" b="39185"/>
          <a:stretch/>
        </p:blipFill>
        <p:spPr>
          <a:xfrm>
            <a:off x="4949758" y="3217388"/>
            <a:ext cx="785883" cy="1693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738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-9728"/>
            <a:ext cx="9220200" cy="6858000"/>
          </a:xfrm>
          <a:prstGeom prst="rect">
            <a:avLst/>
          </a:prstGeom>
        </p:spPr>
      </p:pic>
      <p:sp>
        <p:nvSpPr>
          <p:cNvPr id="5" name="WordArt 4"/>
          <p:cNvSpPr>
            <a:spLocks noChangeArrowheads="1" noChangeShapeType="1" noTextEdit="1"/>
          </p:cNvSpPr>
          <p:nvPr/>
        </p:nvSpPr>
        <p:spPr bwMode="auto">
          <a:xfrm>
            <a:off x="609600" y="2286000"/>
            <a:ext cx="2514600" cy="30019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VNI-Avo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43800" y="40155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8" name="Text Box 30">
            <a:extLst>
              <a:ext uri="{FF2B5EF4-FFF2-40B4-BE49-F238E27FC236}">
                <a16:creationId xmlns:a16="http://schemas.microsoft.com/office/drawing/2014/main" id="{CE32C112-3CFD-3E89-8D65-DE2C102D2B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404" y="1050191"/>
            <a:ext cx="2283568" cy="4708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0000" b="1" dirty="0">
                <a:solidFill>
                  <a:srgbClr val="0000C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H</a:t>
            </a:r>
          </a:p>
        </p:txBody>
      </p:sp>
      <p:pic>
        <p:nvPicPr>
          <p:cNvPr id="9" name="Picture 29" descr="h">
            <a:extLst>
              <a:ext uri="{FF2B5EF4-FFF2-40B4-BE49-F238E27FC236}">
                <a16:creationId xmlns:a16="http://schemas.microsoft.com/office/drawing/2014/main" id="{C13E660D-12D2-1F01-90A9-3589AA2BBA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5073" y="2362200"/>
            <a:ext cx="1790715" cy="245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C740BA8-4FCE-BE91-492F-1E8F6C6A316D}"/>
              </a:ext>
            </a:extLst>
          </p:cNvPr>
          <p:cNvSpPr txBox="1"/>
          <p:nvPr/>
        </p:nvSpPr>
        <p:spPr>
          <a:xfrm>
            <a:off x="3810000" y="1905000"/>
            <a:ext cx="1589273" cy="3631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3000" b="1">
                <a:solidFill>
                  <a:srgbClr val="FF0000"/>
                </a:solidFill>
                <a:latin typeface=".VnAvant" panose="020B7200000000000000" pitchFamily="34" charset="0"/>
              </a:rPr>
              <a:t>h</a:t>
            </a:r>
          </a:p>
        </p:txBody>
      </p:sp>
    </p:spTree>
    <p:extLst>
      <p:ext uri="{BB962C8B-B14F-4D97-AF65-F5344CB8AC3E}">
        <p14:creationId xmlns:p14="http://schemas.microsoft.com/office/powerpoint/2010/main" val="1714595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FF2C1A7-0F72-B033-62A4-A7FCF5FB90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935" y="76200"/>
            <a:ext cx="7427868" cy="409255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6F0A2C2-CD6F-9E6B-59E1-9DE07258389E}"/>
              </a:ext>
            </a:extLst>
          </p:cNvPr>
          <p:cNvSpPr/>
          <p:nvPr/>
        </p:nvSpPr>
        <p:spPr>
          <a:xfrm>
            <a:off x="2819400" y="4424866"/>
            <a:ext cx="386674" cy="43774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0070C0"/>
                </a:solidFill>
                <a:latin typeface=".VnAvant" panose="020B7200000000000000" pitchFamily="34" charset="0"/>
              </a:rPr>
              <a:t>h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BCBD980-3537-0D1C-DD1B-403D36F35DA2}"/>
              </a:ext>
            </a:extLst>
          </p:cNvPr>
          <p:cNvSpPr/>
          <p:nvPr/>
        </p:nvSpPr>
        <p:spPr>
          <a:xfrm>
            <a:off x="3270926" y="4439056"/>
            <a:ext cx="386674" cy="43774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0070C0"/>
                </a:solidFill>
                <a:latin typeface=".VnAvant" panose="020B7200000000000000" pitchFamily="34" charset="0"/>
              </a:rPr>
              <a:t>o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39FB8A6-E34C-A39D-16C9-76951DC81BAD}"/>
              </a:ext>
            </a:extLst>
          </p:cNvPr>
          <p:cNvSpPr/>
          <p:nvPr/>
        </p:nvSpPr>
        <p:spPr>
          <a:xfrm>
            <a:off x="3728126" y="4432156"/>
            <a:ext cx="386674" cy="43774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0070C0"/>
                </a:solidFill>
                <a:latin typeface=".VnAvant" panose="020B7200000000000000" pitchFamily="34" charset="0"/>
              </a:rPr>
              <a:t>a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D7BEC2-96F9-7FCE-8603-F2096A70698C}"/>
              </a:ext>
            </a:extLst>
          </p:cNvPr>
          <p:cNvSpPr/>
          <p:nvPr/>
        </p:nvSpPr>
        <p:spPr>
          <a:xfrm>
            <a:off x="4313565" y="4432156"/>
            <a:ext cx="244417" cy="43774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0070C0"/>
                </a:solidFill>
                <a:latin typeface=".VnAvant" panose="020B7200000000000000" pitchFamily="34" charset="0"/>
              </a:rPr>
              <a:t>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BCBA6F-BF09-FDEC-407D-DC3E38BC998C}"/>
              </a:ext>
            </a:extLst>
          </p:cNvPr>
          <p:cNvSpPr/>
          <p:nvPr/>
        </p:nvSpPr>
        <p:spPr>
          <a:xfrm>
            <a:off x="4566721" y="4432156"/>
            <a:ext cx="310079" cy="43774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0070C0"/>
                </a:solidFill>
                <a:latin typeface=".VnAvant" panose="020B7200000000000000" pitchFamily="34" charset="0"/>
              </a:rPr>
              <a:t>o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17A5FEF-2D92-7035-05F7-73BEDF1B2D90}"/>
              </a:ext>
            </a:extLst>
          </p:cNvPr>
          <p:cNvSpPr/>
          <p:nvPr/>
        </p:nvSpPr>
        <p:spPr>
          <a:xfrm>
            <a:off x="5023921" y="4424867"/>
            <a:ext cx="310079" cy="43774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0070C0"/>
                </a:solidFill>
                <a:latin typeface=".VnAvant" panose="020B7200000000000000" pitchFamily="34" charset="0"/>
              </a:rPr>
              <a:t>a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B684D4E-0BD3-710E-F566-EFA48073FD6C}"/>
              </a:ext>
            </a:extLst>
          </p:cNvPr>
          <p:cNvSpPr/>
          <p:nvPr/>
        </p:nvSpPr>
        <p:spPr>
          <a:xfrm>
            <a:off x="5715000" y="4432156"/>
            <a:ext cx="310079" cy="43774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0070C0"/>
                </a:solidFill>
                <a:latin typeface=".VnAvant" panose="020B7200000000000000" pitchFamily="34" charset="0"/>
              </a:rPr>
              <a:t>k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B730DBF-B78F-3BC9-653F-C496D7179347}"/>
              </a:ext>
            </a:extLst>
          </p:cNvPr>
          <p:cNvSpPr/>
          <p:nvPr/>
        </p:nvSpPr>
        <p:spPr>
          <a:xfrm>
            <a:off x="6096000" y="4432156"/>
            <a:ext cx="310079" cy="43774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5400" b="1">
                <a:solidFill>
                  <a:srgbClr val="0070C0"/>
                </a:solidFill>
                <a:latin typeface=".VnAvant" panose="020B7200000000000000" pitchFamily="34" charset="0"/>
              </a:rPr>
              <a:t>e</a:t>
            </a:r>
            <a:endParaRPr lang="en-US" sz="5400" b="1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C0A123C-EE4B-C0F8-F814-7321F2363F9F}"/>
              </a:ext>
            </a:extLst>
          </p:cNvPr>
          <p:cNvSpPr/>
          <p:nvPr/>
        </p:nvSpPr>
        <p:spPr>
          <a:xfrm>
            <a:off x="6553200" y="4432156"/>
            <a:ext cx="310079" cy="43774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0070C0"/>
                </a:solidFill>
                <a:latin typeface=".VnAvant" panose="020B7200000000000000" pitchFamily="34" charset="0"/>
              </a:rPr>
              <a:t>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AC470E1-0974-3F57-A335-AA2EF3AE1AA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34" t="17583" r="35674" b="67714"/>
          <a:stretch/>
        </p:blipFill>
        <p:spPr>
          <a:xfrm>
            <a:off x="6137117" y="4320503"/>
            <a:ext cx="268962" cy="175297"/>
          </a:xfrm>
          <a:prstGeom prst="rect">
            <a:avLst/>
          </a:prstGeom>
        </p:spPr>
      </p:pic>
      <p:pic>
        <p:nvPicPr>
          <p:cNvPr id="4" name="tieng_bao_sai-www_tiengdong_com (mp3cut.net)">
            <a:hlinkClick r:id="" action="ppaction://media"/>
            <a:extLst>
              <a:ext uri="{FF2B5EF4-FFF2-40B4-BE49-F238E27FC236}">
                <a16:creationId xmlns:a16="http://schemas.microsoft.com/office/drawing/2014/main" id="{EBC88957-4553-FF8D-A5C0-2393C9DC456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372600" y="2819400"/>
            <a:ext cx="411163" cy="411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542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563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38 0.0007 L -0.00538 0.14514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22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65 -0.00047 L -0.00365 0.1439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22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6 -0.00046 L -0.00226 0.14398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22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22222E-6 L -0.00712 0.14398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719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33333E-6 L 0.00104 0.14514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724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96296E-6 L -0.00069 0.14398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719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2222E-6 L 0.00312 0.14653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" y="733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4 -0.00162 L -0.00139 0.14398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726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58537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4800"/>
            <a:ext cx="9577227" cy="7162800"/>
          </a:xfrm>
          <a:prstGeom prst="rect">
            <a:avLst/>
          </a:prstGeom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429000" y="838200"/>
            <a:ext cx="2971800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altLang="en-US" sz="32000" b="1">
                <a:solidFill>
                  <a:srgbClr val="0000FF"/>
                </a:solidFill>
                <a:latin typeface=".VnAvant" pitchFamily="34" charset="0"/>
              </a:rPr>
              <a:t>k</a:t>
            </a:r>
            <a:endParaRPr lang="en-US" altLang="en-US" sz="32000" b="1">
              <a:solidFill>
                <a:srgbClr val="0000FF"/>
              </a:solidFill>
              <a:latin typeface=".VnAvant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D8FE076-ECB4-7647-3F13-7D24B02294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61" t="25580" r="56750" b="38865"/>
          <a:stretch/>
        </p:blipFill>
        <p:spPr>
          <a:xfrm>
            <a:off x="3657600" y="1828801"/>
            <a:ext cx="609600" cy="3124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1257475-BAF4-48D2-F4EC-351D1555EA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75" t="34231" r="36421" b="52435"/>
          <a:stretch/>
        </p:blipFill>
        <p:spPr>
          <a:xfrm>
            <a:off x="4267200" y="2540802"/>
            <a:ext cx="1524000" cy="119299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5C7344A-BFA4-EDB0-F7BD-024FE269B43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61" t="47778" r="34469" b="40000"/>
          <a:stretch/>
        </p:blipFill>
        <p:spPr>
          <a:xfrm>
            <a:off x="4191000" y="3665968"/>
            <a:ext cx="1767439" cy="1192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344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16">
            <a:extLst>
              <a:ext uri="{FF2B5EF4-FFF2-40B4-BE49-F238E27FC236}">
                <a16:creationId xmlns:a16="http://schemas.microsoft.com/office/drawing/2014/main" id="{E4BD5501-66BF-04D0-2666-60BFC40B13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143000"/>
            <a:ext cx="2286000" cy="4355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pPr eaLnBrk="1" hangingPunct="1"/>
            <a:r>
              <a:rPr lang="en-US" sz="27700" b="1" dirty="0">
                <a:solidFill>
                  <a:srgbClr val="0000FF"/>
                </a:solidFill>
                <a:cs typeface="Arial" panose="020B0604020202020204" pitchFamily="34" charset="0"/>
              </a:rPr>
              <a:t>K</a:t>
            </a:r>
          </a:p>
        </p:txBody>
      </p:sp>
      <p:pic>
        <p:nvPicPr>
          <p:cNvPr id="8" name="Picture 15" descr="k">
            <a:extLst>
              <a:ext uri="{FF2B5EF4-FFF2-40B4-BE49-F238E27FC236}">
                <a16:creationId xmlns:a16="http://schemas.microsoft.com/office/drawing/2014/main" id="{59531BEB-2FFA-C033-4221-B0713D49CD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438400"/>
            <a:ext cx="1548883" cy="2268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FAE4244-82C6-44FC-90A6-CC31AAD54CF0}"/>
              </a:ext>
            </a:extLst>
          </p:cNvPr>
          <p:cNvSpPr txBox="1"/>
          <p:nvPr/>
        </p:nvSpPr>
        <p:spPr>
          <a:xfrm>
            <a:off x="3850938" y="1756704"/>
            <a:ext cx="1571826" cy="3631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3000" b="1">
                <a:solidFill>
                  <a:srgbClr val="FF0000"/>
                </a:solidFill>
                <a:latin typeface=".VnAvant" panose="020B7200000000000000" pitchFamily="34" charset="0"/>
              </a:rPr>
              <a:t>k</a:t>
            </a:r>
          </a:p>
        </p:txBody>
      </p:sp>
    </p:spTree>
    <p:extLst>
      <p:ext uri="{BB962C8B-B14F-4D97-AF65-F5344CB8AC3E}">
        <p14:creationId xmlns:p14="http://schemas.microsoft.com/office/powerpoint/2010/main" val="2949629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-23042"/>
            <a:ext cx="9601200" cy="6890770"/>
          </a:xfrm>
          <a:prstGeom prst="rect">
            <a:avLst/>
          </a:prstGeom>
        </p:spPr>
      </p:pic>
      <p:sp>
        <p:nvSpPr>
          <p:cNvPr id="16" name="WordArt 2"/>
          <p:cNvSpPr>
            <a:spLocks noChangeArrowheads="1" noChangeShapeType="1" noTextEdit="1"/>
          </p:cNvSpPr>
          <p:nvPr/>
        </p:nvSpPr>
        <p:spPr bwMode="auto">
          <a:xfrm>
            <a:off x="4724400" y="990600"/>
            <a:ext cx="2209800" cy="203176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FF"/>
              </a:solidFill>
              <a:latin typeface=".VnAvant" pitchFamily="34" charset="0"/>
              <a:cs typeface="Arial"/>
            </a:endParaRPr>
          </a:p>
        </p:txBody>
      </p:sp>
      <p:sp>
        <p:nvSpPr>
          <p:cNvPr id="7" name="WordArt 2">
            <a:extLst>
              <a:ext uri="{FF2B5EF4-FFF2-40B4-BE49-F238E27FC236}">
                <a16:creationId xmlns:a16="http://schemas.microsoft.com/office/drawing/2014/main" id="{8753AA77-682A-44B9-0910-A3562A49F79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100536" y="2057400"/>
            <a:ext cx="1683698" cy="245348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.VnAvant"/>
              </a:rPr>
              <a:t>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56871C-A9AE-F859-6EBE-C264D0909E0C}"/>
              </a:ext>
            </a:extLst>
          </p:cNvPr>
          <p:cNvSpPr txBox="1"/>
          <p:nvPr/>
        </p:nvSpPr>
        <p:spPr>
          <a:xfrm>
            <a:off x="3073378" y="143345"/>
            <a:ext cx="40543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rgbClr val="C00000"/>
                </a:solidFill>
              </a:rPr>
              <a:t>So sánh chữ cái h,k</a:t>
            </a:r>
            <a:endParaRPr lang="en-US" sz="3200" b="1">
              <a:solidFill>
                <a:srgbClr val="C00000"/>
              </a:solidFill>
              <a:latin typeface=".VnAvant" panose="020B7200000000000000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B9A2B9A-9B23-FBD1-D1F3-6747C28F0EA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21" t="33589" r="36894" b="51967"/>
          <a:stretch/>
        </p:blipFill>
        <p:spPr>
          <a:xfrm>
            <a:off x="5566059" y="2597644"/>
            <a:ext cx="1454462" cy="111082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D80A6D6-2CC5-9152-2139-854E29E620B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06" t="47412" r="35273" b="39255"/>
          <a:stretch/>
        </p:blipFill>
        <p:spPr>
          <a:xfrm>
            <a:off x="5541998" y="3490297"/>
            <a:ext cx="1454462" cy="1089243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E83AF612-E623-1223-525A-A1F01D0F7FF7}"/>
              </a:ext>
            </a:extLst>
          </p:cNvPr>
          <p:cNvSpPr/>
          <p:nvPr/>
        </p:nvSpPr>
        <p:spPr>
          <a:xfrm>
            <a:off x="1674724" y="2020111"/>
            <a:ext cx="1539402" cy="24003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0" b="1">
                <a:ln>
                  <a:solidFill>
                    <a:schemeClr val="tx1"/>
                  </a:solidFill>
                </a:ln>
                <a:solidFill>
                  <a:srgbClr val="FF33CC"/>
                </a:solidFill>
              </a:rPr>
              <a:t>h</a:t>
            </a:r>
            <a:endParaRPr lang="en-US" sz="28000" b="1">
              <a:ln>
                <a:solidFill>
                  <a:schemeClr val="tx1"/>
                </a:solidFill>
              </a:ln>
              <a:solidFill>
                <a:srgbClr val="FF33CC"/>
              </a:solidFill>
              <a:latin typeface=".VnAvant" panose="020B7200000000000000" pitchFamily="34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8EEF4D1D-DD79-B81C-5A3F-17DDCEAFE12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80" t="26407" r="55960" b="39409"/>
          <a:stretch/>
        </p:blipFill>
        <p:spPr>
          <a:xfrm>
            <a:off x="1605638" y="1905000"/>
            <a:ext cx="519639" cy="267454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51FDFEB7-35F4-E342-1EED-0D8148C8314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45" t="35555" r="37114" b="54470"/>
          <a:stretch/>
        </p:blipFill>
        <p:spPr>
          <a:xfrm>
            <a:off x="2098461" y="2514600"/>
            <a:ext cx="1203390" cy="9144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466DA37B-DDBA-E486-7E6A-2BFC116C960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08" t="44401" r="37114" b="38889"/>
          <a:stretch/>
        </p:blipFill>
        <p:spPr>
          <a:xfrm>
            <a:off x="2776356" y="3171251"/>
            <a:ext cx="525495" cy="142450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B5EC1D5-0FB9-2937-1F2C-8BC0EA42572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80" t="26407" r="55960" b="39409"/>
          <a:stretch/>
        </p:blipFill>
        <p:spPr>
          <a:xfrm>
            <a:off x="5100535" y="2057400"/>
            <a:ext cx="536381" cy="2529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91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5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3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348071" y="2586335"/>
            <a:ext cx="4967129" cy="10712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Trò chơi củng cố</a:t>
            </a:r>
          </a:p>
        </p:txBody>
      </p:sp>
      <p:pic>
        <p:nvPicPr>
          <p:cNvPr id="4" name="Anpan man's march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76400" y="74636"/>
            <a:ext cx="869927" cy="869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426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219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1382</TotalTime>
  <Words>68</Words>
  <Application>Microsoft Office PowerPoint</Application>
  <PresentationFormat>On-screen Show (4:3)</PresentationFormat>
  <Paragraphs>31</Paragraphs>
  <Slides>11</Slides>
  <Notes>1</Notes>
  <HiddenSlides>0</HiddenSlides>
  <MMClips>4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.VnAvant</vt:lpstr>
      <vt:lpstr>Arial</vt:lpstr>
      <vt:lpstr>Arial Narrow</vt:lpstr>
      <vt:lpstr>Calibri</vt:lpstr>
      <vt:lpstr>Times New Roman</vt:lpstr>
      <vt:lpstr>VNI-Avo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Admin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quỳnh vũ</cp:lastModifiedBy>
  <cp:revision>293</cp:revision>
  <dcterms:created xsi:type="dcterms:W3CDTF">2023-10-19T13:36:05Z</dcterms:created>
  <dcterms:modified xsi:type="dcterms:W3CDTF">2025-02-12T05:51:33Z</dcterms:modified>
</cp:coreProperties>
</file>